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933B-B371-485A-AB9F-8A3A8372CBF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D874-9523-4E37-AA30-ECD409EA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House south of TH 2 (September 2003)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D874-9523-4E37-AA30-ECD409EA1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section of TH2 (2008)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D874-9523-4E37-AA30-ECD409EA1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240BF6-585F-4A2E-A84D-B75D1C77E65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85D170-B4A8-4F97-9B9E-D1593579F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31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Case Study</a:t>
            </a:r>
            <a:r>
              <a:rPr lang="en-US" dirty="0" smtClean="0"/>
              <a:t>: Slope Stabilization for Trunk Highway 2 in Crookston, MN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CEEn</a:t>
            </a:r>
            <a:r>
              <a:rPr lang="en-US" dirty="0" smtClean="0"/>
              <a:t> 544 – Seepage and Slope Stability	</a:t>
            </a:r>
          </a:p>
          <a:p>
            <a:r>
              <a:rPr lang="en-US" dirty="0" smtClean="0"/>
              <a:t>Alex Arndt, Shawn Crawley, Kristin Ulmer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UTEXAS </a:t>
            </a:r>
            <a:r>
              <a:rPr lang="en-US" dirty="0" smtClean="0"/>
              <a:t>Analysis – factors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742" y="2180496"/>
            <a:ext cx="3770889" cy="3678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Conditions</a:t>
            </a:r>
          </a:p>
          <a:p>
            <a:pPr lvl="1"/>
            <a:r>
              <a:rPr lang="en-US" sz="2000" dirty="0" smtClean="0"/>
              <a:t>A: 1.11</a:t>
            </a:r>
          </a:p>
          <a:p>
            <a:pPr lvl="1"/>
            <a:r>
              <a:rPr lang="en-US" sz="2000" dirty="0" smtClean="0"/>
              <a:t>B: 1.18</a:t>
            </a:r>
          </a:p>
          <a:p>
            <a:pPr lvl="1"/>
            <a:r>
              <a:rPr lang="en-US" sz="2000" dirty="0" smtClean="0"/>
              <a:t>C: 1.23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6970" y="2182421"/>
            <a:ext cx="3770889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Extreme Conditions</a:t>
            </a:r>
          </a:p>
          <a:p>
            <a:pPr lvl="1"/>
            <a:r>
              <a:rPr lang="en-US" sz="2000" dirty="0" smtClean="0"/>
              <a:t>A: 1.06</a:t>
            </a:r>
          </a:p>
          <a:p>
            <a:pPr lvl="1"/>
            <a:r>
              <a:rPr lang="en-US" sz="2000" dirty="0" smtClean="0"/>
              <a:t>B: 1.05</a:t>
            </a:r>
          </a:p>
          <a:p>
            <a:pPr lvl="1"/>
            <a:r>
              <a:rPr lang="en-US" sz="2000" dirty="0" smtClean="0"/>
              <a:t>C: 1.16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33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Stabilization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3043" cy="4351338"/>
          </a:xfrm>
        </p:spPr>
        <p:txBody>
          <a:bodyPr/>
          <a:lstStyle/>
          <a:p>
            <a:r>
              <a:rPr lang="en-US" sz="1600" dirty="0" smtClean="0"/>
              <a:t>Slope grading</a:t>
            </a:r>
          </a:p>
          <a:p>
            <a:pPr lvl="1"/>
            <a:r>
              <a:rPr lang="en-US" sz="1400" dirty="0" smtClean="0"/>
              <a:t>Physical constraints</a:t>
            </a:r>
          </a:p>
          <a:p>
            <a:pPr lvl="1"/>
            <a:r>
              <a:rPr lang="en-US" sz="1400" dirty="0" smtClean="0"/>
              <a:t>May be insufficient in the long term</a:t>
            </a:r>
          </a:p>
          <a:p>
            <a:r>
              <a:rPr lang="en-US" sz="1600" dirty="0" smtClean="0"/>
              <a:t>Driven piles</a:t>
            </a:r>
          </a:p>
          <a:p>
            <a:pPr lvl="1"/>
            <a:r>
              <a:rPr lang="en-US" sz="1400" dirty="0" smtClean="0"/>
              <a:t>Vibrations could be problematic</a:t>
            </a:r>
          </a:p>
          <a:p>
            <a:r>
              <a:rPr lang="en-US" sz="1600" dirty="0" smtClean="0"/>
              <a:t>Retaining structure (wall)</a:t>
            </a:r>
          </a:p>
          <a:p>
            <a:pPr lvl="1"/>
            <a:r>
              <a:rPr lang="en-US" sz="1400" dirty="0" smtClean="0"/>
              <a:t>Difficult to implement, high cost</a:t>
            </a:r>
          </a:p>
          <a:p>
            <a:r>
              <a:rPr lang="en-US" dirty="0" smtClean="0"/>
              <a:t>Drilled shafts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214" y="2824956"/>
            <a:ext cx="54483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L-Pile Analysis of Drilled Shaft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6283"/>
            <a:ext cx="5430795" cy="4120679"/>
          </a:xfrm>
        </p:spPr>
        <p:txBody>
          <a:bodyPr/>
          <a:lstStyle/>
          <a:p>
            <a:r>
              <a:rPr lang="en-US" dirty="0" smtClean="0"/>
              <a:t>Assumed amount of displacement</a:t>
            </a:r>
          </a:p>
          <a:p>
            <a:pPr lvl="1"/>
            <a:r>
              <a:rPr lang="en-US" dirty="0" smtClean="0"/>
              <a:t>Based on inclinometer data</a:t>
            </a:r>
          </a:p>
          <a:p>
            <a:pPr lvl="1"/>
            <a:r>
              <a:rPr lang="en-US" dirty="0" smtClean="0"/>
              <a:t>Maximum displacement = 4 inches</a:t>
            </a:r>
          </a:p>
          <a:p>
            <a:r>
              <a:rPr lang="en-US" dirty="0" smtClean="0"/>
              <a:t>Assumed shaft dimensions</a:t>
            </a:r>
          </a:p>
          <a:p>
            <a:r>
              <a:rPr lang="en-US" dirty="0" smtClean="0"/>
              <a:t>Output: lateral resistance of the shaft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20" y="4297653"/>
            <a:ext cx="3119775" cy="227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57" y="2056283"/>
            <a:ext cx="3981984" cy="20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UTEXAS Analysis with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2983"/>
            <a:ext cx="5224849" cy="4133979"/>
          </a:xfrm>
        </p:spPr>
        <p:txBody>
          <a:bodyPr/>
          <a:lstStyle/>
          <a:p>
            <a:r>
              <a:rPr lang="en-US" dirty="0" smtClean="0"/>
              <a:t>Reinforcement at the failure surface:</a:t>
            </a:r>
          </a:p>
          <a:p>
            <a:pPr lvl="1"/>
            <a:r>
              <a:rPr lang="en-US" dirty="0" smtClean="0"/>
              <a:t>A: 100 kip</a:t>
            </a:r>
          </a:p>
          <a:p>
            <a:pPr lvl="1"/>
            <a:r>
              <a:rPr lang="en-US" dirty="0" smtClean="0"/>
              <a:t>B: 45 kip</a:t>
            </a:r>
          </a:p>
          <a:p>
            <a:pPr lvl="1"/>
            <a:r>
              <a:rPr lang="en-US" dirty="0" smtClean="0"/>
              <a:t>C: 100 kip</a:t>
            </a:r>
          </a:p>
          <a:p>
            <a:r>
              <a:rPr lang="en-US" dirty="0" smtClean="0"/>
              <a:t>Factor of Safety with Reinforcement:</a:t>
            </a:r>
          </a:p>
          <a:p>
            <a:pPr lvl="1"/>
            <a:r>
              <a:rPr lang="en-US" dirty="0" smtClean="0"/>
              <a:t>A: 1.47</a:t>
            </a:r>
          </a:p>
          <a:p>
            <a:pPr lvl="1"/>
            <a:r>
              <a:rPr lang="en-US" dirty="0" smtClean="0"/>
              <a:t>B: 1.33</a:t>
            </a:r>
          </a:p>
          <a:p>
            <a:pPr lvl="1"/>
            <a:r>
              <a:rPr lang="en-US" dirty="0" smtClean="0"/>
              <a:t>C: 1.47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07" y="2193453"/>
            <a:ext cx="6333909" cy="34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drilled shaft approach is sufficient to provide a FS = 1.33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5.googleusercontent.com/qzVmZMnNPsM29TZyv0DbRGqZ59J1aFkrQX-b3RcnODsC4oNITkxiXgr8CZhTDKQQgMxh9KqWCCXZjDqXXCqxAWaKOsDposUq9qOq6J-_AnuTZEzcv2FjFNDc4To8eU9Sm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17" y="2015095"/>
            <a:ext cx="62161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vjla0nV6CPKuTeby_8nvt92ATEUBo29pEMeQN3pcg0cvKYPII3RmVcJOyyBz9ytp6wB13aU1thdfqcad0pwxw3jOzpHwW5d_p2MgUy3U7hHn1p8U0iEx44HFEkpWi16Q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89" y="2015095"/>
            <a:ext cx="2975539" cy="43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docs.google.com/drawings/d/sD-_kZJisFtFf9XfDYvSKpg/image?w=75&amp;h=51&amp;rev=1&amp;ac=1"/>
          <p:cNvSpPr>
            <a:spLocks noChangeAspect="1" noChangeArrowheads="1"/>
          </p:cNvSpPr>
          <p:nvPr/>
        </p:nvSpPr>
        <p:spPr bwMode="auto">
          <a:xfrm>
            <a:off x="2154427" y="3471576"/>
            <a:ext cx="486506" cy="4128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Slope Failures in Crookston</a:t>
            </a:r>
            <a:endParaRPr lang="en-US" dirty="0"/>
          </a:p>
        </p:txBody>
      </p:sp>
      <p:pic>
        <p:nvPicPr>
          <p:cNvPr id="4" name="Picture 3" descr="http://mw2.google.com/mw-panoramio/photos/medium/92904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83" y="2110828"/>
            <a:ext cx="5645292" cy="4281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Slope Failures in Crookston</a:t>
            </a:r>
            <a:endParaRPr lang="en-US" dirty="0"/>
          </a:p>
        </p:txBody>
      </p:sp>
      <p:pic>
        <p:nvPicPr>
          <p:cNvPr id="4" name="Picture 3" descr="Buckled Hwy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41" y="2128773"/>
            <a:ext cx="7169917" cy="4280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appropriate soil parameters and slope geometry cross-sections for use in UTEXAS analysis software</a:t>
            </a:r>
          </a:p>
          <a:p>
            <a:r>
              <a:rPr lang="en-US" dirty="0" smtClean="0"/>
              <a:t>Agree on an appropriate target FS</a:t>
            </a:r>
          </a:p>
          <a:p>
            <a:r>
              <a:rPr lang="en-US" dirty="0" smtClean="0"/>
              <a:t>Identify potential stabilization solutions</a:t>
            </a:r>
          </a:p>
          <a:p>
            <a:r>
              <a:rPr lang="en-US" dirty="0" smtClean="0"/>
              <a:t>Verify that the proposed stabilization solution will achieve the target 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9649" cy="4351338"/>
          </a:xfrm>
        </p:spPr>
        <p:txBody>
          <a:bodyPr/>
          <a:lstStyle/>
          <a:p>
            <a:r>
              <a:rPr lang="en-US" dirty="0" smtClean="0"/>
              <a:t>Ancient Lake Agassiz Sediment</a:t>
            </a:r>
          </a:p>
          <a:p>
            <a:pPr lvl="1"/>
            <a:r>
              <a:rPr lang="en-US" dirty="0" smtClean="0"/>
              <a:t>80 </a:t>
            </a:r>
            <a:r>
              <a:rPr lang="en-US" dirty="0" err="1" smtClean="0"/>
              <a:t>ft</a:t>
            </a:r>
            <a:r>
              <a:rPr lang="en-US" dirty="0" smtClean="0"/>
              <a:t> thick</a:t>
            </a:r>
          </a:p>
          <a:p>
            <a:pPr lvl="1"/>
            <a:r>
              <a:rPr lang="en-US" dirty="0" smtClean="0"/>
              <a:t>Very low shear strengths</a:t>
            </a:r>
          </a:p>
          <a:p>
            <a:pPr lvl="1"/>
            <a:r>
              <a:rPr lang="en-US" dirty="0" smtClean="0"/>
              <a:t>High clay content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Huot</a:t>
            </a:r>
            <a:r>
              <a:rPr lang="en-US" dirty="0" smtClean="0"/>
              <a:t> formation”</a:t>
            </a:r>
          </a:p>
          <a:p>
            <a:r>
              <a:rPr lang="en-US" dirty="0" smtClean="0"/>
              <a:t>Red River eroding the toe of the slope</a:t>
            </a:r>
          </a:p>
          <a:p>
            <a:r>
              <a:rPr lang="en-US" dirty="0" smtClean="0"/>
              <a:t>Incremental slope failures</a:t>
            </a:r>
          </a:p>
          <a:p>
            <a:endParaRPr lang="en-US" dirty="0"/>
          </a:p>
        </p:txBody>
      </p:sp>
      <p:pic>
        <p:nvPicPr>
          <p:cNvPr id="2050" name="Picture 2" descr="https://lh6.googleusercontent.com/mUvby5Nottjod-Fe_UJ7zkHVIYc7Xqwt8lKHLe6brCQ6a19NwqWBjpatEVL2egUZLI1Ucxm5F7UhucU830aMGxZ6zH_ofOAT5g1Imq8xIsLe9ftSkOXIA45oLNa9nmPBY9LOtxP3AWwAgC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99" y="2822154"/>
            <a:ext cx="4231520" cy="2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777885" cy="3678303"/>
          </a:xfrm>
        </p:spPr>
        <p:txBody>
          <a:bodyPr/>
          <a:lstStyle/>
          <a:p>
            <a:r>
              <a:rPr lang="en-US" dirty="0" smtClean="0"/>
              <a:t>Original analysis (2006) performed using these values (modified from </a:t>
            </a:r>
            <a:r>
              <a:rPr lang="en-US" dirty="0" err="1" smtClean="0"/>
              <a:t>triaxial</a:t>
            </a:r>
            <a:r>
              <a:rPr lang="en-US" dirty="0" smtClean="0"/>
              <a:t> data)                    				-----------------------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Due to uncertainty, we assigned the Failure Zone (residual) strength as c=0 and </a:t>
            </a:r>
            <a:r>
              <a:rPr lang="el-GR" dirty="0" smtClean="0">
                <a:latin typeface="Calibri"/>
              </a:rPr>
              <a:t>φ</a:t>
            </a:r>
            <a:r>
              <a:rPr lang="en-US" dirty="0" smtClean="0">
                <a:latin typeface="Calibri"/>
              </a:rPr>
              <a:t>’=15°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48890" y="2829420"/>
            <a:ext cx="5914678" cy="1458667"/>
            <a:chOff x="5696130" y="3224780"/>
            <a:chExt cx="5914678" cy="14586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6130" y="3224780"/>
              <a:ext cx="5914678" cy="14586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84786" y="3507791"/>
              <a:ext cx="2379722" cy="1175656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9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UTEXAS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49130" cy="4351338"/>
          </a:xfrm>
        </p:spPr>
        <p:txBody>
          <a:bodyPr/>
          <a:lstStyle/>
          <a:p>
            <a:r>
              <a:rPr lang="en-US" dirty="0" smtClean="0"/>
              <a:t>Three cross sections (A, B, C) across the site.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22" y="1982144"/>
            <a:ext cx="6212586" cy="43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UTEXAS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333"/>
            <a:ext cx="5142470" cy="4153630"/>
          </a:xfrm>
        </p:spPr>
        <p:txBody>
          <a:bodyPr/>
          <a:lstStyle/>
          <a:p>
            <a:r>
              <a:rPr lang="en-US" dirty="0" smtClean="0"/>
              <a:t>Distributed Loads:</a:t>
            </a:r>
          </a:p>
          <a:p>
            <a:pPr lvl="1"/>
            <a:r>
              <a:rPr lang="en-US" dirty="0" smtClean="0"/>
              <a:t>Highway (500 </a:t>
            </a:r>
            <a:r>
              <a:rPr lang="en-US" dirty="0" err="1" smtClean="0"/>
              <a:t>psf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River at the toe</a:t>
            </a:r>
          </a:p>
          <a:p>
            <a:r>
              <a:rPr lang="en-US" dirty="0" smtClean="0"/>
              <a:t>Defined failure surface</a:t>
            </a:r>
          </a:p>
          <a:p>
            <a:r>
              <a:rPr lang="en-US" dirty="0" err="1" smtClean="0"/>
              <a:t>Piezometric</a:t>
            </a:r>
            <a:r>
              <a:rPr lang="en-US" dirty="0" smtClean="0"/>
              <a:t> line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55" y="2055970"/>
            <a:ext cx="7731660" cy="42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264</TotalTime>
  <Words>313</Words>
  <Application>Microsoft Office PowerPoint</Application>
  <PresentationFormat>Widescreen</PresentationFormat>
  <Paragraphs>70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Gill Sans MT</vt:lpstr>
      <vt:lpstr>Wingdings</vt:lpstr>
      <vt:lpstr>Wingdings 2</vt:lpstr>
      <vt:lpstr>Dividend</vt:lpstr>
      <vt:lpstr>Case Study: Slope Stabilization for Trunk Highway 2 in Crookston, MN</vt:lpstr>
      <vt:lpstr>Location of the Slope</vt:lpstr>
      <vt:lpstr>Previous Slope Failures in Crookston</vt:lpstr>
      <vt:lpstr>Previous Slope Failures in Crookston</vt:lpstr>
      <vt:lpstr>Objectives</vt:lpstr>
      <vt:lpstr>Soil Properties</vt:lpstr>
      <vt:lpstr>Soil Properties</vt:lpstr>
      <vt:lpstr>Initial UTEXAS Analysis</vt:lpstr>
      <vt:lpstr>Initial UTEXAS Analysis</vt:lpstr>
      <vt:lpstr>Initial UTEXAS Analysis – factors of safety</vt:lpstr>
      <vt:lpstr>Possible Stabilization Solutions</vt:lpstr>
      <vt:lpstr>L-Pile Analysis of Drilled Shaft</vt:lpstr>
      <vt:lpstr>UTEXAS Analysis with Reinforcement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Ulmer</dc:creator>
  <cp:lastModifiedBy>Alex Michael Arndt</cp:lastModifiedBy>
  <cp:revision>20</cp:revision>
  <dcterms:created xsi:type="dcterms:W3CDTF">2015-04-07T20:22:20Z</dcterms:created>
  <dcterms:modified xsi:type="dcterms:W3CDTF">2015-04-09T04:20:02Z</dcterms:modified>
</cp:coreProperties>
</file>